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9"/>
  </p:handoutMasterIdLst>
  <p:sldIdLst>
    <p:sldId id="256" r:id="rId2"/>
    <p:sldId id="264" r:id="rId3"/>
    <p:sldId id="279" r:id="rId4"/>
    <p:sldId id="280" r:id="rId5"/>
    <p:sldId id="281" r:id="rId6"/>
    <p:sldId id="282" r:id="rId7"/>
    <p:sldId id="258" r:id="rId8"/>
    <p:sldId id="274" r:id="rId9"/>
    <p:sldId id="276" r:id="rId10"/>
    <p:sldId id="270" r:id="rId11"/>
    <p:sldId id="277" r:id="rId12"/>
    <p:sldId id="271" r:id="rId13"/>
    <p:sldId id="283" r:id="rId14"/>
    <p:sldId id="285" r:id="rId15"/>
    <p:sldId id="284" r:id="rId16"/>
    <p:sldId id="286" r:id="rId17"/>
    <p:sldId id="262" r:id="rId1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F3E"/>
    <a:srgbClr val="D0B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41" autoAdjust="0"/>
  </p:normalViewPr>
  <p:slideViewPr>
    <p:cSldViewPr snapToGrid="0" snapToObjects="1">
      <p:cViewPr varScale="1">
        <p:scale>
          <a:sx n="63" d="100"/>
          <a:sy n="63" d="100"/>
        </p:scale>
        <p:origin x="136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D06FF-10C1-4D92-A005-1B916BB37C80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DFE85-E94A-49BF-AB35-3E1171BD55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23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7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4896"/>
            <a:ext cx="8229600" cy="972205"/>
          </a:xfrm>
        </p:spPr>
        <p:txBody>
          <a:bodyPr/>
          <a:lstStyle>
            <a:lvl1pPr>
              <a:defRPr b="0" i="0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7307"/>
            <a:ext cx="8229600" cy="3700025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84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87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8013"/>
            <a:ext cx="8229600" cy="863982"/>
          </a:xfrm>
        </p:spPr>
        <p:txBody>
          <a:bodyPr/>
          <a:lstStyle>
            <a:lvl1pPr>
              <a:defRPr b="1" i="0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89650"/>
            <a:ext cx="4038600" cy="3941383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89650"/>
            <a:ext cx="4038600" cy="3941383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 b="0" i="0">
                <a:latin typeface="Arial"/>
                <a:cs typeface="Arial"/>
              </a:defRPr>
            </a:lvl2pPr>
            <a:lvl3pPr>
              <a:defRPr sz="2000" b="0" i="0">
                <a:latin typeface="Arial"/>
                <a:cs typeface="Arial"/>
              </a:defRPr>
            </a:lvl3pPr>
            <a:lvl4pPr>
              <a:defRPr sz="1800" b="0" i="0">
                <a:latin typeface="Arial"/>
                <a:cs typeface="Arial"/>
              </a:defRPr>
            </a:lvl4pPr>
            <a:lvl5pPr>
              <a:defRPr sz="1800" b="0" i="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03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719"/>
            <a:ext cx="4040188" cy="7997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7167"/>
            <a:ext cx="4040188" cy="3932626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43719"/>
            <a:ext cx="4041775" cy="7997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7167"/>
            <a:ext cx="4041775" cy="3932626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rgbClr val="000000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Subtitle Page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75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93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4898"/>
            <a:ext cx="3008313" cy="1268684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64898"/>
            <a:ext cx="5111750" cy="5421586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33583"/>
            <a:ext cx="3008313" cy="4152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86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134" y="5237654"/>
            <a:ext cx="7260896" cy="384067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10134" y="464207"/>
            <a:ext cx="7260896" cy="46420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0134" y="5621722"/>
            <a:ext cx="7260896" cy="734628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2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680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87441"/>
            <a:ext cx="8229600" cy="3643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FF53-7C97-8C49-AB42-96FD965FEBF4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34B5-7C80-464F-9A62-3711C8F85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7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fda.fsu.edu/faculty-development/annual-evaluation-facult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fsu.evaluationkit.com/Report/Public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cbarry@fsu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da.fsu.edu/faculty-employment/faculty-credentiali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su.qualtrics.com/jfe/form/SV_bgzCxMlzcC0v7h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945" y="2130425"/>
            <a:ext cx="8487295" cy="1470025"/>
          </a:xfrm>
        </p:spPr>
        <p:txBody>
          <a:bodyPr>
            <a:normAutofit/>
          </a:bodyPr>
          <a:lstStyle/>
          <a:p>
            <a:r>
              <a:rPr lang="en-US" sz="3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Instructor Credentials Submission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746" y="3661756"/>
            <a:ext cx="8075691" cy="1375756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782F3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Division of Undergraduate Studies</a:t>
            </a:r>
          </a:p>
        </p:txBody>
      </p:sp>
    </p:spTree>
    <p:extLst>
      <p:ext uri="{BB962C8B-B14F-4D97-AF65-F5344CB8AC3E}">
        <p14:creationId xmlns:p14="http://schemas.microsoft.com/office/powerpoint/2010/main" val="810847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8014"/>
            <a:ext cx="8229600" cy="972205"/>
          </a:xfrm>
        </p:spPr>
        <p:txBody>
          <a:bodyPr/>
          <a:lstStyle/>
          <a:p>
            <a:r>
              <a:rPr lang="en-US" b="1" dirty="0">
                <a:solidFill>
                  <a:srgbClr val="782F3E"/>
                </a:solidFill>
                <a:latin typeface="+mj-lt"/>
              </a:rPr>
              <a:t>Other Potential Credentials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2422852"/>
            <a:ext cx="8229600" cy="3993162"/>
          </a:xfrm>
        </p:spPr>
        <p:txBody>
          <a:bodyPr numCol="2">
            <a:normAutofit/>
          </a:bodyPr>
          <a:lstStyle/>
          <a:p>
            <a:r>
              <a:rPr lang="en-US" sz="2400" dirty="0"/>
              <a:t>Relevant licensure &amp; certifications </a:t>
            </a:r>
            <a:r>
              <a:rPr lang="en-US" sz="1800" dirty="0"/>
              <a:t>(e.g., Nursing)</a:t>
            </a:r>
          </a:p>
          <a:p>
            <a:r>
              <a:rPr lang="en-US" sz="2400" dirty="0"/>
              <a:t>Relevant certificates </a:t>
            </a:r>
            <a:r>
              <a:rPr lang="en-US" sz="1800" dirty="0"/>
              <a:t>(e.g., college teaching certificate)</a:t>
            </a:r>
          </a:p>
          <a:p>
            <a:r>
              <a:rPr lang="en-US" sz="2400" dirty="0"/>
              <a:t>Scholarly publications, presented papers, grants, or awards directly related to course content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Relevant awards or documented excellence in teaching or advising </a:t>
            </a:r>
            <a:r>
              <a:rPr lang="en-US" sz="1800" dirty="0"/>
              <a:t>(e.g., teaching awards)</a:t>
            </a:r>
          </a:p>
          <a:p>
            <a:r>
              <a:rPr lang="en-US" sz="2400" dirty="0"/>
              <a:t>Other relevant documented competencies or achievements</a:t>
            </a:r>
          </a:p>
        </p:txBody>
      </p:sp>
      <p:sp>
        <p:nvSpPr>
          <p:cNvPr id="4" name="AutoShape 2" descr="Image result for big red x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34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5539"/>
            <a:ext cx="8229600" cy="972205"/>
          </a:xfrm>
        </p:spPr>
        <p:txBody>
          <a:bodyPr/>
          <a:lstStyle/>
          <a:p>
            <a:r>
              <a:rPr lang="en-US" b="1" dirty="0">
                <a:solidFill>
                  <a:srgbClr val="782F3E"/>
                </a:solidFill>
                <a:latin typeface="+mj-lt"/>
              </a:rPr>
              <a:t>Justification Narrative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2140218"/>
            <a:ext cx="8229600" cy="4312339"/>
          </a:xfrm>
        </p:spPr>
        <p:txBody>
          <a:bodyPr numCol="1">
            <a:normAutofit/>
          </a:bodyPr>
          <a:lstStyle/>
          <a:p>
            <a:r>
              <a:rPr lang="en-US" sz="2000" dirty="0"/>
              <a:t>Format: [Name] is teaching [course number, title] which is focused on [description/purpose of course].  [Name] is qualified because [explanation].</a:t>
            </a:r>
          </a:p>
          <a:p>
            <a:r>
              <a:rPr lang="en-US" sz="2000" dirty="0"/>
              <a:t>Make connection between instructor credentials (degrees, professional experience, credentials, etc.) and the course(s) taught.</a:t>
            </a:r>
          </a:p>
          <a:p>
            <a:r>
              <a:rPr lang="en-US" sz="2000" dirty="0"/>
              <a:t>Keep to one paragraph, even if teaching more than one course.</a:t>
            </a:r>
          </a:p>
          <a:p>
            <a:r>
              <a:rPr lang="en-US" sz="2000" dirty="0"/>
              <a:t>In many cases, the same credentials can be used for more than one course with the same course prefix or CIP code.</a:t>
            </a:r>
          </a:p>
          <a:p>
            <a:r>
              <a:rPr lang="en-US" sz="2000" dirty="0"/>
              <a:t>If you mention something in the narrative, be sure it is included in the credentials submitted.  For example, if narrative includes “[Name] has published widely on [subject],” be sure to submit some publication titles within the “scholarly publications” section.</a:t>
            </a:r>
          </a:p>
        </p:txBody>
      </p:sp>
      <p:sp>
        <p:nvSpPr>
          <p:cNvPr id="4" name="AutoShape 2" descr="Image result for big red x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59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8034"/>
            <a:ext cx="8229600" cy="972205"/>
          </a:xfrm>
        </p:spPr>
        <p:txBody>
          <a:bodyPr/>
          <a:lstStyle/>
          <a:p>
            <a:r>
              <a:rPr lang="en-US" b="1" dirty="0">
                <a:solidFill>
                  <a:srgbClr val="782F3E"/>
                </a:solidFill>
                <a:latin typeface="+mj-lt"/>
              </a:rPr>
              <a:t>Required 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8282"/>
            <a:ext cx="8229600" cy="4380807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Transcripts for relevant degree(s)</a:t>
            </a:r>
          </a:p>
          <a:p>
            <a:pPr lvl="1"/>
            <a:r>
              <a:rPr lang="en-US" sz="2200" dirty="0"/>
              <a:t>submit official transcript via Qualtrics survey</a:t>
            </a:r>
          </a:p>
          <a:p>
            <a:pPr lvl="1"/>
            <a:r>
              <a:rPr lang="en-US" sz="2200" dirty="0"/>
              <a:t>faculty instructors’ official transcripts should be on file with UGS or HR</a:t>
            </a:r>
          </a:p>
          <a:p>
            <a:pPr lvl="1"/>
            <a:r>
              <a:rPr lang="en-US" sz="2200" dirty="0"/>
              <a:t>A&amp;P instructors will need to request an official transcript if not already submitted to UGS or HR</a:t>
            </a:r>
          </a:p>
          <a:p>
            <a:r>
              <a:rPr lang="en-US" sz="3000" dirty="0"/>
              <a:t>Recent CV or resume</a:t>
            </a:r>
          </a:p>
          <a:p>
            <a:pPr lvl="1"/>
            <a:r>
              <a:rPr lang="en-US" sz="2200" dirty="0"/>
              <a:t>new hires must update to include current position, rather than submitting one used for application</a:t>
            </a:r>
          </a:p>
          <a:p>
            <a:r>
              <a:rPr lang="en-US" sz="3000" dirty="0"/>
              <a:t>Teaching or advising awards</a:t>
            </a:r>
          </a:p>
          <a:p>
            <a:pPr lvl="1"/>
            <a:r>
              <a:rPr lang="en-US" sz="2200" dirty="0"/>
              <a:t>please submit some documentation, such as email notification of award, certificate, or online news release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64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5515"/>
            <a:ext cx="8229600" cy="97220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82F3E"/>
                </a:solidFill>
                <a:latin typeface="+mj-lt"/>
              </a:rPr>
              <a:t>Hiring Implications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909" y="1896108"/>
            <a:ext cx="7817571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Job advertisement should reflect appropriate faculty credentials for the teaching role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Teaching responsibilities must be included in AOR </a:t>
            </a:r>
            <a:r>
              <a:rPr lang="en-US" sz="2000" dirty="0">
                <a:latin typeface="+mj-lt"/>
              </a:rPr>
              <a:t>(for faculty) </a:t>
            </a:r>
            <a:r>
              <a:rPr lang="en-US" sz="2800" dirty="0">
                <a:latin typeface="+mj-lt"/>
              </a:rPr>
              <a:t>or the PD + FACET </a:t>
            </a:r>
            <a:r>
              <a:rPr lang="en-US" sz="2000" dirty="0">
                <a:latin typeface="+mj-lt"/>
              </a:rPr>
              <a:t>(for staff)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+mj-lt"/>
              </a:rPr>
              <a:t>If neither applies, explore courtesy appointment w/ Jon DeStefano to see if that is appropriate + FACET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 official transcript(s) must be provided to HR as part of the hiring process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+mj-lt"/>
              </a:rPr>
              <a:t>It is helpful to have the unofficial as early as possible to review credentials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835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5515"/>
            <a:ext cx="8229600" cy="97220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82F3E"/>
                </a:solidFill>
                <a:latin typeface="+mj-lt"/>
              </a:rPr>
              <a:t>Evaluation Implications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909" y="2038230"/>
            <a:ext cx="781757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Instructors must participate in SPCI evaluations </a:t>
            </a:r>
            <a:r>
              <a:rPr lang="en-US" sz="2000" dirty="0">
                <a:latin typeface="+mj-lt"/>
              </a:rPr>
              <a:t>(unless fewer than 10 students enrolled)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Instructors must be evaluated by supervising UGS dean or program director </a:t>
            </a:r>
            <a:r>
              <a:rPr lang="en-US" sz="2000" dirty="0">
                <a:latin typeface="+mj-lt"/>
              </a:rPr>
              <a:t>(annually for FT employees or per appointment for adjuncts)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Instructor evaluations for UGS courses must be sent to HR rep for UGS </a:t>
            </a:r>
            <a:r>
              <a:rPr lang="en-US" sz="2800" dirty="0"/>
              <a:t>(</a:t>
            </a:r>
            <a:r>
              <a:rPr lang="en-US" sz="2000" dirty="0">
                <a:latin typeface="+mj-lt"/>
              </a:rPr>
              <a:t>even if instructor is not employed by UGS</a:t>
            </a:r>
            <a:r>
              <a:rPr lang="en-US" sz="2800" dirty="0"/>
              <a:t>)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0087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2139"/>
            <a:ext cx="8229600" cy="972205"/>
          </a:xfrm>
        </p:spPr>
        <p:txBody>
          <a:bodyPr/>
          <a:lstStyle/>
          <a:p>
            <a:r>
              <a:rPr lang="en-US" b="1" dirty="0">
                <a:solidFill>
                  <a:srgbClr val="782F3E"/>
                </a:solidFill>
                <a:latin typeface="+mj-lt"/>
              </a:rPr>
              <a:t>Teaching Evaluation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909" y="1897177"/>
            <a:ext cx="825814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OFDA Website: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>
                <a:latin typeface="+mj-lt"/>
              </a:rPr>
              <a:t>Development &gt; Annual Evaluation of Faculty</a:t>
            </a:r>
          </a:p>
          <a:p>
            <a:pPr marL="9144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+mj-lt"/>
                <a:hlinkClick r:id="rId2"/>
              </a:rPr>
              <a:t>https://fda.fsu.edu/faculty-development/annual-evaluation-faculty</a:t>
            </a:r>
            <a:endParaRPr lang="en-US" sz="2000" dirty="0">
              <a:latin typeface="+mj-lt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Specialized Faculty </a:t>
            </a:r>
            <a:r>
              <a:rPr lang="en-US" sz="2800" dirty="0" err="1">
                <a:latin typeface="+mj-lt"/>
              </a:rPr>
              <a:t>Evals</a:t>
            </a:r>
            <a:r>
              <a:rPr lang="en-US" sz="2800" dirty="0">
                <a:latin typeface="+mj-lt"/>
              </a:rPr>
              <a:t> – </a:t>
            </a:r>
            <a:r>
              <a:rPr lang="en-US" sz="2400" dirty="0">
                <a:latin typeface="+mj-lt"/>
              </a:rPr>
              <a:t>due end of spring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>
                <a:latin typeface="+mj-lt"/>
              </a:rPr>
              <a:t>Annual Performance Evaluation Memorandum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+mj-lt"/>
              </a:rPr>
              <a:t>Annual Faculty Evaluation Summary Form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Adjunct </a:t>
            </a:r>
            <a:r>
              <a:rPr lang="en-US" sz="2800" dirty="0" err="1">
                <a:latin typeface="+mj-lt"/>
              </a:rPr>
              <a:t>Evals</a:t>
            </a:r>
            <a:r>
              <a:rPr lang="en-US" sz="2800" dirty="0">
                <a:latin typeface="+mj-lt"/>
              </a:rPr>
              <a:t> – </a:t>
            </a:r>
            <a:r>
              <a:rPr lang="en-US" sz="2400" dirty="0">
                <a:latin typeface="+mj-lt"/>
              </a:rPr>
              <a:t>due after end of term appointed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>
                <a:latin typeface="+mj-lt"/>
              </a:rPr>
              <a:t>Evaluation of Adjuncts Memorandum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+mj-lt"/>
              </a:rPr>
              <a:t>Adjunct Instructor Evaluation Form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A&amp;P </a:t>
            </a:r>
            <a:r>
              <a:rPr lang="en-US" sz="2800" dirty="0" err="1">
                <a:latin typeface="+mj-lt"/>
              </a:rPr>
              <a:t>Evals</a:t>
            </a:r>
            <a:r>
              <a:rPr lang="en-US" sz="2800" dirty="0">
                <a:latin typeface="+mj-lt"/>
              </a:rPr>
              <a:t> – regular annual cycle</a:t>
            </a:r>
          </a:p>
        </p:txBody>
      </p:sp>
    </p:spTree>
    <p:extLst>
      <p:ext uri="{BB962C8B-B14F-4D97-AF65-F5344CB8AC3E}">
        <p14:creationId xmlns:p14="http://schemas.microsoft.com/office/powerpoint/2010/main" val="2117688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2139"/>
            <a:ext cx="8229600" cy="972205"/>
          </a:xfrm>
        </p:spPr>
        <p:txBody>
          <a:bodyPr/>
          <a:lstStyle/>
          <a:p>
            <a:r>
              <a:rPr lang="en-US" b="1" dirty="0">
                <a:solidFill>
                  <a:srgbClr val="782F3E"/>
                </a:solidFill>
                <a:latin typeface="+mj-lt"/>
              </a:rPr>
              <a:t>Evaluation Feedback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909" y="2038493"/>
            <a:ext cx="82581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Teaching Observations </a:t>
            </a:r>
            <a:r>
              <a:rPr lang="en-US" sz="2000" dirty="0">
                <a:latin typeface="+mj-lt"/>
              </a:rPr>
              <a:t>(formal or informal)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Documented Feedback &amp; Debrief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Summaries in FEAS </a:t>
            </a:r>
            <a:r>
              <a:rPr lang="en-US" sz="2000" dirty="0">
                <a:latin typeface="+mj-lt"/>
              </a:rPr>
              <a:t>(faculty only)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SPCI Public Portal </a:t>
            </a:r>
            <a:r>
              <a:rPr lang="en-US" sz="2000" dirty="0">
                <a:latin typeface="+mj-lt"/>
              </a:rPr>
              <a:t>(quantitative only)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+mj-lt"/>
                <a:hlinkClick r:id="rId2"/>
              </a:rPr>
              <a:t>https://fsu.evaluationkit.com/Report/Public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4106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8854"/>
            <a:ext cx="8229600" cy="972205"/>
          </a:xfrm>
        </p:spPr>
        <p:txBody>
          <a:bodyPr/>
          <a:lstStyle/>
          <a:p>
            <a:r>
              <a:rPr lang="en-US" b="1" dirty="0">
                <a:solidFill>
                  <a:srgbClr val="782F3E"/>
                </a:solidFill>
                <a:latin typeface="+mj-lt"/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29" y="3202245"/>
            <a:ext cx="8229600" cy="1954922"/>
          </a:xfrm>
        </p:spPr>
        <p:txBody>
          <a:bodyPr numCol="1">
            <a:normAutofit/>
          </a:bodyPr>
          <a:lstStyle/>
          <a:p>
            <a:pPr marL="114300" indent="0" algn="ctr">
              <a:buNone/>
            </a:pPr>
            <a:r>
              <a:rPr lang="en-US" dirty="0"/>
              <a:t>Courtney Barry</a:t>
            </a:r>
          </a:p>
          <a:p>
            <a:pPr marL="114300" indent="0" algn="ctr">
              <a:buNone/>
            </a:pPr>
            <a:r>
              <a:rPr lang="en-US" dirty="0">
                <a:hlinkClick r:id="rId2"/>
              </a:rPr>
              <a:t>cbarry@fsu.edu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75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5515"/>
            <a:ext cx="8229600" cy="972205"/>
          </a:xfrm>
        </p:spPr>
        <p:txBody>
          <a:bodyPr/>
          <a:lstStyle/>
          <a:p>
            <a:r>
              <a:rPr lang="en-US" b="1" dirty="0">
                <a:solidFill>
                  <a:srgbClr val="782F3E"/>
                </a:solidFill>
                <a:latin typeface="+mj-lt"/>
              </a:rPr>
              <a:t>Purpose of Credentialing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909" y="1995130"/>
            <a:ext cx="7817571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Ensure instructors have adequate preparation to teach assigned courses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Connect instructor’s education, employment, &amp; qualifications to course content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Ensure instructors meet or exceed standards for institutional accreditation</a:t>
            </a:r>
          </a:p>
          <a:p>
            <a:pPr algn="ctr">
              <a:spcBef>
                <a:spcPts val="1200"/>
              </a:spcBef>
            </a:pPr>
            <a:r>
              <a:rPr lang="en-US" sz="2800" b="1" i="1" dirty="0">
                <a:latin typeface="+mj-lt"/>
              </a:rPr>
              <a:t>All instructors must be credentialed:   faculty, staff, and TAs</a:t>
            </a:r>
          </a:p>
        </p:txBody>
      </p:sp>
    </p:spTree>
    <p:extLst>
      <p:ext uri="{BB962C8B-B14F-4D97-AF65-F5344CB8AC3E}">
        <p14:creationId xmlns:p14="http://schemas.microsoft.com/office/powerpoint/2010/main" val="1704330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1892"/>
            <a:ext cx="8229600" cy="972205"/>
          </a:xfrm>
        </p:spPr>
        <p:txBody>
          <a:bodyPr/>
          <a:lstStyle/>
          <a:p>
            <a:r>
              <a:rPr lang="en-US" b="1" dirty="0">
                <a:solidFill>
                  <a:srgbClr val="782F3E"/>
                </a:solidFill>
                <a:latin typeface="+mj-lt"/>
              </a:rPr>
              <a:t>Policies &amp; Procedures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909" y="2012826"/>
            <a:ext cx="825814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OFDA Website: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000" dirty="0">
                <a:latin typeface="+mj-lt"/>
              </a:rPr>
              <a:t>Employment &gt; Faculty Credentialing</a:t>
            </a:r>
          </a:p>
          <a:p>
            <a:pPr marL="9144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+mj-lt"/>
                <a:hlinkClick r:id="rId2"/>
              </a:rPr>
              <a:t>https://fda.fsu.edu/faculty-employment/faculty-credentialing</a:t>
            </a:r>
            <a:endParaRPr lang="en-US" sz="2000" dirty="0">
              <a:latin typeface="+mj-lt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Credentialing Faculty Members Policy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Policy for Defining Instructor of Record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Instructor Credentials Memo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TA Certification</a:t>
            </a:r>
          </a:p>
        </p:txBody>
      </p:sp>
    </p:spTree>
    <p:extLst>
      <p:ext uri="{BB962C8B-B14F-4D97-AF65-F5344CB8AC3E}">
        <p14:creationId xmlns:p14="http://schemas.microsoft.com/office/powerpoint/2010/main" val="292175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8766"/>
            <a:ext cx="8229600" cy="97220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82F3E"/>
                </a:solidFill>
                <a:latin typeface="+mj-lt"/>
              </a:rPr>
              <a:t>TAs for Undergraduate Courses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909" y="1920971"/>
            <a:ext cx="790901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latin typeface="+mj-lt"/>
              </a:rPr>
              <a:t>If primary instructor: </a:t>
            </a:r>
            <a:r>
              <a:rPr lang="en-US" sz="2800" dirty="0">
                <a:latin typeface="+mj-lt"/>
              </a:rPr>
              <a:t>Requires master’s in discipline OR satisfactory completion of min. 18 graduate semester hours in the discipline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latin typeface="+mj-lt"/>
              </a:rPr>
              <a:t>Plus the following preparation: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latin typeface="+mj-lt"/>
              </a:rPr>
              <a:t>training prior to instruction </a:t>
            </a:r>
            <a:r>
              <a:rPr lang="en-US" dirty="0">
                <a:latin typeface="+mj-lt"/>
              </a:rPr>
              <a:t>(PIE + course specific)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latin typeface="+mj-lt"/>
              </a:rPr>
              <a:t>regular in-service training</a:t>
            </a:r>
          </a:p>
          <a:p>
            <a:pPr marL="9144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+mj-lt"/>
              </a:rPr>
              <a:t>supervision by credentialed instructor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Work w/ TA’s graduate program to certify</a:t>
            </a:r>
          </a:p>
        </p:txBody>
      </p:sp>
    </p:spTree>
    <p:extLst>
      <p:ext uri="{BB962C8B-B14F-4D97-AF65-F5344CB8AC3E}">
        <p14:creationId xmlns:p14="http://schemas.microsoft.com/office/powerpoint/2010/main" val="1936387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0082"/>
            <a:ext cx="8229600" cy="97220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82F3E"/>
                </a:solidFill>
                <a:latin typeface="+mj-lt"/>
              </a:rPr>
              <a:t>Instructors for Undergraduate Courses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909" y="2294388"/>
            <a:ext cx="790901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Requires doctorate or master’s in the discipline OR master’s degree with concentration in the discipline (min. of 18 graduate semester hours)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“In the discipline” means…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+mj-lt"/>
              </a:rPr>
              <a:t>Course Prefix/CIP Codes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+mj-lt"/>
              </a:rPr>
              <a:t>Course Content w/ justification for “Alternative Credentials” </a:t>
            </a:r>
            <a:r>
              <a:rPr lang="en-US" dirty="0">
                <a:latin typeface="+mj-lt"/>
              </a:rPr>
              <a:t>(e.g., SLS, HUM, IDH, IDS, etc.)</a:t>
            </a:r>
          </a:p>
          <a:p>
            <a:pPr marL="9144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0001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3580"/>
            <a:ext cx="8229600" cy="97220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82F3E"/>
                </a:solidFill>
                <a:latin typeface="+mj-lt"/>
              </a:rPr>
              <a:t>For Faculty/Staff Instructors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909" y="2128133"/>
            <a:ext cx="790901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Work with UGS (Courtney Barry) to Certify via the Instructor Credentials System (ICS)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Evidence needed: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+mj-lt"/>
              </a:rPr>
              <a:t>Updated CV or Resume w/ current FSU position included </a:t>
            </a:r>
            <a:r>
              <a:rPr lang="en-US" dirty="0">
                <a:latin typeface="+mj-lt"/>
              </a:rPr>
              <a:t>(job is often big part of justification)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+mj-lt"/>
              </a:rPr>
              <a:t>Official Transcript </a:t>
            </a:r>
            <a:r>
              <a:rPr lang="en-US" dirty="0">
                <a:latin typeface="+mj-lt"/>
              </a:rPr>
              <a:t>(should be on file w/ HR for faculty, A&amp;P instructors please request transcript sent to Courtney Barry)</a:t>
            </a:r>
          </a:p>
          <a:p>
            <a:pPr marL="914400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+mj-lt"/>
              </a:rPr>
              <a:t>Statement of Qualifications </a:t>
            </a:r>
            <a:r>
              <a:rPr lang="en-US" dirty="0">
                <a:latin typeface="+mj-lt"/>
              </a:rPr>
              <a:t>(written by the dean/director)</a:t>
            </a:r>
          </a:p>
        </p:txBody>
      </p:sp>
    </p:spTree>
    <p:extLst>
      <p:ext uri="{BB962C8B-B14F-4D97-AF65-F5344CB8AC3E}">
        <p14:creationId xmlns:p14="http://schemas.microsoft.com/office/powerpoint/2010/main" val="2775920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803" y="1074937"/>
            <a:ext cx="8229600" cy="97220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82F3E"/>
                </a:solidFill>
                <a:latin typeface="+mj-lt"/>
              </a:rPr>
              <a:t>Submitting Credentials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2054"/>
            <a:ext cx="8229600" cy="4201907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UGS deans/directors will submit information &amp; documentation via </a:t>
            </a:r>
            <a:r>
              <a:rPr lang="en-US" dirty="0" err="1"/>
              <a:t>Qualtrics</a:t>
            </a:r>
            <a:r>
              <a:rPr lang="en-US" dirty="0"/>
              <a:t> survey prior to start of classes for </a:t>
            </a:r>
            <a:r>
              <a:rPr lang="en-US" u="sng" dirty="0"/>
              <a:t>1</a:t>
            </a:r>
            <a:r>
              <a:rPr lang="en-US" u="sng" baseline="30000" dirty="0"/>
              <a:t>st</a:t>
            </a:r>
            <a:r>
              <a:rPr lang="en-US" u="sng" dirty="0"/>
              <a:t> term teaching course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Information collected in the survey will be submitted to OFDA via ICS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If edits are required, Courtney Barry will email OFDA feedback to the UGS dean/director.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The </a:t>
            </a:r>
            <a:r>
              <a:rPr lang="en-US" dirty="0" err="1"/>
              <a:t>Qualtrics</a:t>
            </a:r>
            <a:r>
              <a:rPr lang="en-US" dirty="0"/>
              <a:t> survey can be accessed at </a:t>
            </a:r>
            <a:r>
              <a:rPr lang="en-US" sz="3100" dirty="0">
                <a:hlinkClick r:id="rId2"/>
              </a:rPr>
              <a:t>https://fsu.qualtrics.com/jfe/form/SV_bgzCxMlzcC0v7hk</a:t>
            </a:r>
            <a:r>
              <a:rPr lang="en-US" sz="31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324909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782F3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Basic Information Required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Instructor’s name</a:t>
            </a:r>
          </a:p>
          <a:p>
            <a:r>
              <a:rPr lang="en-US" dirty="0"/>
              <a:t>Instructor’s EMPLID</a:t>
            </a:r>
          </a:p>
          <a:p>
            <a:r>
              <a:rPr lang="en-US" dirty="0"/>
              <a:t>Course(s) teaching </a:t>
            </a:r>
            <a:r>
              <a:rPr lang="en-US" sz="2400" dirty="0"/>
              <a:t>(e.g., SLS1122)</a:t>
            </a:r>
          </a:p>
          <a:p>
            <a:r>
              <a:rPr lang="en-US" dirty="0"/>
              <a:t>Description of the course content</a:t>
            </a:r>
          </a:p>
          <a:p>
            <a:pPr lvl="1"/>
            <a:r>
              <a:rPr lang="en-US" dirty="0"/>
              <a:t>Undergraduate Bulletin or Syllabus</a:t>
            </a:r>
          </a:p>
        </p:txBody>
      </p:sp>
    </p:spTree>
    <p:extLst>
      <p:ext uri="{BB962C8B-B14F-4D97-AF65-F5344CB8AC3E}">
        <p14:creationId xmlns:p14="http://schemas.microsoft.com/office/powerpoint/2010/main" val="2991580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7615"/>
            <a:ext cx="8229600" cy="972205"/>
          </a:xfrm>
        </p:spPr>
        <p:txBody>
          <a:bodyPr/>
          <a:lstStyle/>
          <a:p>
            <a:r>
              <a:rPr lang="en-US" b="1" dirty="0">
                <a:solidFill>
                  <a:srgbClr val="782F3E"/>
                </a:solidFill>
                <a:latin typeface="+mj-lt"/>
              </a:rPr>
              <a:t>Credentials Required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7543"/>
            <a:ext cx="8229600" cy="4380807"/>
          </a:xfrm>
        </p:spPr>
        <p:txBody>
          <a:bodyPr>
            <a:normAutofit/>
          </a:bodyPr>
          <a:lstStyle/>
          <a:p>
            <a:r>
              <a:rPr lang="en-US" sz="2800" dirty="0"/>
              <a:t>Degree(s) earned including discipline, institution, date conferred</a:t>
            </a:r>
          </a:p>
          <a:p>
            <a:r>
              <a:rPr lang="en-US" sz="2800" dirty="0"/>
              <a:t>Relevant graduate-level coursework</a:t>
            </a:r>
          </a:p>
          <a:p>
            <a:pPr lvl="1"/>
            <a:r>
              <a:rPr lang="en-US" sz="2000" dirty="0"/>
              <a:t>At least 18 hours, chosen from transcript of degree(s) completed and/or in progress</a:t>
            </a:r>
          </a:p>
          <a:p>
            <a:r>
              <a:rPr lang="en-US" sz="2800" dirty="0"/>
              <a:t>Professional experience: relevant positions held </a:t>
            </a:r>
            <a:r>
              <a:rPr lang="en-US" sz="2400" dirty="0"/>
              <a:t>(organization, title, dates)</a:t>
            </a:r>
          </a:p>
          <a:p>
            <a:pPr lvl="1"/>
            <a:r>
              <a:rPr lang="en-US" sz="2000" dirty="0"/>
              <a:t>UGS has historically required at least 1 year of advising experience in our justifications</a:t>
            </a:r>
          </a:p>
          <a:p>
            <a:pPr lvl="1"/>
            <a:r>
              <a:rPr lang="en-US" sz="2000" dirty="0"/>
              <a:t>Prior teaching experience cannot be used as a qualification for current teaching</a:t>
            </a:r>
          </a:p>
        </p:txBody>
      </p:sp>
    </p:spTree>
    <p:extLst>
      <p:ext uri="{BB962C8B-B14F-4D97-AF65-F5344CB8AC3E}">
        <p14:creationId xmlns:p14="http://schemas.microsoft.com/office/powerpoint/2010/main" val="3300990074"/>
      </p:ext>
    </p:extLst>
  </p:cSld>
  <p:clrMapOvr>
    <a:masterClrMapping/>
  </p:clrMapOvr>
</p:sld>
</file>

<file path=ppt/theme/theme1.xml><?xml version="1.0" encoding="utf-8"?>
<a:theme xmlns:a="http://schemas.openxmlformats.org/drawingml/2006/main" name="Garnet_StandardDef-final">
  <a:themeElements>
    <a:clrScheme name="Custom 1">
      <a:dk1>
        <a:sysClr val="windowText" lastClr="000000"/>
      </a:dk1>
      <a:lt1>
        <a:sysClr val="window" lastClr="FFFFFF"/>
      </a:lt1>
      <a:dk2>
        <a:srgbClr val="99263E"/>
      </a:dk2>
      <a:lt2>
        <a:srgbClr val="EEECE1"/>
      </a:lt2>
      <a:accent1>
        <a:srgbClr val="D0B88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Gold_StandardDef</Template>
  <TotalTime>6150</TotalTime>
  <Words>1018</Words>
  <Application>Microsoft Office PowerPoint</Application>
  <PresentationFormat>On-screen Show (4:3)</PresentationFormat>
  <Paragraphs>104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Courier New</vt:lpstr>
      <vt:lpstr>Tahoma</vt:lpstr>
      <vt:lpstr>Times New Roman</vt:lpstr>
      <vt:lpstr>Garnet_StandardDef-final</vt:lpstr>
      <vt:lpstr>Instructor Credentials Submission</vt:lpstr>
      <vt:lpstr>Purpose of Credentialing</vt:lpstr>
      <vt:lpstr>Policies &amp; Procedures</vt:lpstr>
      <vt:lpstr>TAs for Undergraduate Courses</vt:lpstr>
      <vt:lpstr>Instructors for Undergraduate Courses</vt:lpstr>
      <vt:lpstr>For Faculty/Staff Instructors</vt:lpstr>
      <vt:lpstr>Submitting Credentials</vt:lpstr>
      <vt:lpstr>Basic Information Required</vt:lpstr>
      <vt:lpstr>Credentials Required</vt:lpstr>
      <vt:lpstr>Other Potential Credentials</vt:lpstr>
      <vt:lpstr>Justification Narrative</vt:lpstr>
      <vt:lpstr>Required Documentation</vt:lpstr>
      <vt:lpstr>Hiring Implications</vt:lpstr>
      <vt:lpstr>Evaluation Implications</vt:lpstr>
      <vt:lpstr>Teaching Evaluation</vt:lpstr>
      <vt:lpstr>Evaluation Feedback</vt:lpstr>
      <vt:lpstr>Questions?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Hamon</dc:creator>
  <cp:lastModifiedBy>Courtney Barry</cp:lastModifiedBy>
  <cp:revision>141</cp:revision>
  <cp:lastPrinted>2022-08-16T18:40:01Z</cp:lastPrinted>
  <dcterms:created xsi:type="dcterms:W3CDTF">2019-10-22T18:35:13Z</dcterms:created>
  <dcterms:modified xsi:type="dcterms:W3CDTF">2023-08-09T15:52:12Z</dcterms:modified>
</cp:coreProperties>
</file>